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92" r:id="rId7"/>
    <p:sldId id="293" r:id="rId8"/>
    <p:sldId id="267" r:id="rId9"/>
    <p:sldId id="268" r:id="rId10"/>
    <p:sldId id="290" r:id="rId11"/>
    <p:sldId id="291" r:id="rId12"/>
    <p:sldId id="294" r:id="rId13"/>
    <p:sldId id="295" r:id="rId14"/>
    <p:sldId id="335" r:id="rId15"/>
    <p:sldId id="336" r:id="rId16"/>
    <p:sldId id="337" r:id="rId17"/>
    <p:sldId id="338" r:id="rId18"/>
    <p:sldId id="339" r:id="rId19"/>
    <p:sldId id="340" r:id="rId20"/>
    <p:sldId id="355" r:id="rId21"/>
    <p:sldId id="289" r:id="rId22"/>
    <p:sldId id="356" r:id="rId23"/>
    <p:sldId id="260" r:id="rId24"/>
    <p:sldId id="357" r:id="rId25"/>
    <p:sldId id="358" r:id="rId26"/>
    <p:sldId id="261" r:id="rId27"/>
    <p:sldId id="262" r:id="rId28"/>
    <p:sldId id="264" r:id="rId29"/>
    <p:sldId id="26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4" y="1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01459-ED2D-4454-E1DE-CDE9E83C9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BFCDD-CCC7-FEB7-3DE5-A61B3EA5B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31213-4D0F-2C08-9809-BF0BEFFEB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95EED-79C9-160C-C8C6-5EA714FB6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9CC99-FBB1-4C3D-8102-DB8182E9C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28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D1B08-E16B-3A8B-BA50-E2C1F5352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79B40-7C94-8DA4-D18D-39994DA80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F472C-6DD4-8D58-C645-21895FA59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7A85E-5983-53BB-E78E-320660904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A7287-3C97-DA80-CDCE-11B83D8FA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678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D2E49-CC3F-76F6-F0E2-0EAE65B59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277535-FABF-6C03-405C-2FA9ADF28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5BCF-EBFB-0ECE-91D6-E472F5F31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83CE9-177D-2B62-AE17-E25484EB9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39A01-1816-7766-0646-E0966C8FD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80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46C73-2C6D-653F-2C61-5CCBAA4DD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D90DB-013F-DBD5-3DD1-EE6E7CBE51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EC8616-C48F-8C10-1CA7-DA5C075C99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DFA977-2CF5-C485-F054-0A9987EDC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29E6AF-E3AD-4E30-ECE0-1095EABBA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FD3686-5E1A-774E-B185-DEDB49CF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9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213D6-ADCA-A294-9EBC-EBAF61691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8E5AC9-0F0A-836E-D999-2E7629D25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9F7F9-7E09-631B-7352-97309C0F9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3F1006-1383-499B-02DD-578C3EA10F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1C1AE5-A903-AF13-DBB6-940870BE2E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475EC2-93F2-BF07-10A8-B93A6C411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E38EBD-BEB9-7868-1BEA-6798216FB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9BFCF7-0745-4874-11CB-14DBF7E18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98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1C789-5BE2-1F2A-7A07-53ED9FF88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F6A36A-39E1-0B3F-F811-4D884B181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299642-D292-8AC5-9889-79ABBFB13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0A3B07-9750-8DAA-EB87-46177EED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55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A70A0B-84B1-6494-E7E3-E4628E7C1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73B522-6386-F81B-FAAB-94C4B9B69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971C-4D24-7E43-13A5-080C5CD8A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81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73619-86B4-2B3D-856F-9A02CFF2F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DDDAD-39C6-F59B-8DB9-2BDF26328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A6DA5-1E03-5F06-5112-230AB74A2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41D886-27D4-2D2E-A4E5-9581B3AD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E84DF0-C292-7661-A412-27BBB1C1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B2AD5D-513F-C855-989A-BA0193809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892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C2D27-243C-5D15-940D-A73CAB40B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7690BA-3DCA-73C8-9EC4-AC2D154426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C8110-FCBD-A88F-EEC8-728C34A08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A184E-F31D-F59B-FCA4-2A5D8C768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3D744-ADAC-668F-B9E4-141216A71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9923A6-0457-163E-D442-CC3D5DB53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52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41995-FA88-71A4-1115-88EAAD29F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85CF3-DC7A-BFF5-6948-16DDC59292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B2092-A14B-DBE7-4880-6AF09C9F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F923D-86B0-0003-4611-F4C22A0B6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8EDB5-0923-3198-87B6-77DD23507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61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098A93-77DB-1FE1-1EB3-ADD803C19F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7135B4-9E3C-ECBD-2432-7A2BB664C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D29A3-CBE4-7EFD-BDAA-074454C07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85B05-2969-B42D-63BA-71B11DDB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A1A5BA-953F-0F78-CDC8-5A80B438D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09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0D8CC6-8131-7B9E-DBC3-F7776B56B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534DA-5ABE-661E-18CA-4429CB1F2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69D64-E2A1-5294-B7B1-1A1E8846B9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FA3AB-9F65-4145-8D7C-74F6D1942F0B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52EC2-F3FE-1D32-3364-42DE8DB91B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3DBEB-CFA5-404A-2EC0-F6399306E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1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uncertaintyclass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0.png"/><Relationship Id="rId7" Type="http://schemas.openxmlformats.org/officeDocument/2006/relationships/image" Target="../media/image101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70.png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obot writing on a book&#10;&#10;Description automatically generated">
            <a:extLst>
              <a:ext uri="{FF2B5EF4-FFF2-40B4-BE49-F238E27FC236}">
                <a16:creationId xmlns:a16="http://schemas.microsoft.com/office/drawing/2014/main" id="{035C382C-16DE-363A-8149-07D3EA1D7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343" y="9284"/>
            <a:ext cx="6858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B5F9B5-8C97-B94E-E75C-9A1D87D955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332558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000" dirty="0"/>
              <a:t>CIS 6200</a:t>
            </a:r>
            <a:br>
              <a:rPr lang="en-US" sz="4000" dirty="0"/>
            </a:br>
            <a:r>
              <a:rPr lang="en-US" sz="4000" dirty="0"/>
              <a:t>Learning with Conditional Guarantees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D0FA7D-3CE2-FDD4-9944-37BB427D24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endParaRPr lang="en-US" sz="2000" dirty="0"/>
          </a:p>
          <a:p>
            <a:pPr algn="l"/>
            <a:r>
              <a:rPr lang="en-US" sz="2000" dirty="0"/>
              <a:t>Aaron Roth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9800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C2DF3-E701-F931-4A09-D8C0E40A1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 (Organizational Basics)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05061-CE27-054F-221D-0AB622767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Professor: Aaron Roth</a:t>
            </a:r>
          </a:p>
          <a:p>
            <a:r>
              <a:rPr lang="en-US" dirty="0"/>
              <a:t>TA: Natalie </a:t>
            </a:r>
            <a:r>
              <a:rPr lang="en-US" dirty="0" err="1"/>
              <a:t>Collina</a:t>
            </a:r>
            <a:endParaRPr lang="en-US" dirty="0"/>
          </a:p>
          <a:p>
            <a:r>
              <a:rPr lang="en-US" dirty="0"/>
              <a:t>Course Website: </a:t>
            </a:r>
            <a:r>
              <a:rPr lang="en-US" dirty="0">
                <a:hlinkClick r:id="rId2"/>
              </a:rPr>
              <a:t>https://uncertaintyclass.com/</a:t>
            </a:r>
            <a:r>
              <a:rPr lang="en-US" dirty="0"/>
              <a:t> </a:t>
            </a:r>
          </a:p>
          <a:p>
            <a:r>
              <a:rPr lang="en-US" dirty="0"/>
              <a:t>Class Communication: Slack --- if you aren’t already in the workspace, join from the website.</a:t>
            </a:r>
          </a:p>
          <a:p>
            <a:r>
              <a:rPr lang="en-US" dirty="0"/>
              <a:t>Format: Biweekly lectures. Active participation strongly encouraged --- we’re all learning together. </a:t>
            </a:r>
          </a:p>
        </p:txBody>
      </p:sp>
    </p:spTree>
    <p:extLst>
      <p:ext uri="{BB962C8B-B14F-4D97-AF65-F5344CB8AC3E}">
        <p14:creationId xmlns:p14="http://schemas.microsoft.com/office/powerpoint/2010/main" val="4152885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A19C9-1A30-B9DA-BD28-512539C7D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 (Organizational Basics)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AF584-1A07-3298-0A11-50CCE31A1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Goal: To bring everyone up to and beyond the research frontier on a mathematical topic within learning theory.</a:t>
            </a:r>
          </a:p>
          <a:p>
            <a:r>
              <a:rPr lang="en-US" dirty="0"/>
              <a:t>No exams. Maybe a few problem sets.</a:t>
            </a:r>
          </a:p>
          <a:p>
            <a:r>
              <a:rPr lang="en-US" dirty="0"/>
              <a:t>Attendance/Participation</a:t>
            </a:r>
          </a:p>
          <a:p>
            <a:r>
              <a:rPr lang="en-US" dirty="0"/>
              <a:t>Primary deliverable: A semester long course project</a:t>
            </a:r>
          </a:p>
          <a:p>
            <a:pPr lvl="1"/>
            <a:r>
              <a:rPr lang="en-US" dirty="0"/>
              <a:t>Ambition should be to produce novel/publishable research.</a:t>
            </a:r>
          </a:p>
          <a:p>
            <a:pPr lvl="1"/>
            <a:r>
              <a:rPr lang="en-US" dirty="0"/>
              <a:t>Research is a team sport: Groups (2-4 people) encouraged.</a:t>
            </a:r>
          </a:p>
          <a:p>
            <a:pPr lvl="1"/>
            <a:r>
              <a:rPr lang="en-US" dirty="0"/>
              <a:t>Last few weeks will be devoted to project presentations.</a:t>
            </a:r>
          </a:p>
          <a:p>
            <a:pPr lvl="1"/>
            <a:r>
              <a:rPr lang="en-US" dirty="0"/>
              <a:t>Final report (~ 10 pages or more if needed) due during finals period. </a:t>
            </a:r>
          </a:p>
        </p:txBody>
      </p:sp>
    </p:spTree>
    <p:extLst>
      <p:ext uri="{BB962C8B-B14F-4D97-AF65-F5344CB8AC3E}">
        <p14:creationId xmlns:p14="http://schemas.microsoft.com/office/powerpoint/2010/main" val="82807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58880-212E-6753-372F-71BE5BE0C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we will 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E9FD1-59F8-E6D2-6CF5-EC1F719BB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When can we make forecasts that “look like” real probabilities in various ways, and how is this useful?</a:t>
            </a:r>
          </a:p>
          <a:p>
            <a:r>
              <a:rPr lang="en-US" dirty="0"/>
              <a:t>How can we quantify how sure we are about specific predictions?</a:t>
            </a:r>
          </a:p>
          <a:p>
            <a:r>
              <a:rPr lang="en-US" dirty="0"/>
              <a:t>When do these guarantees continue to hold when we zoom in on particular subsets of the data? </a:t>
            </a:r>
          </a:p>
          <a:p>
            <a:r>
              <a:rPr lang="en-US" dirty="0"/>
              <a:t>When can we safely make decisions downstream of our predictions by treating probabilistic predictions as if they were correct? i.e. when can we “trust” predictions?</a:t>
            </a:r>
          </a:p>
          <a:p>
            <a:r>
              <a:rPr lang="en-US" dirty="0"/>
              <a:t>What are minimal assumptions we need to make about data generating processes in order to get these guarantees? </a:t>
            </a:r>
          </a:p>
        </p:txBody>
      </p:sp>
    </p:spTree>
    <p:extLst>
      <p:ext uri="{BB962C8B-B14F-4D97-AF65-F5344CB8AC3E}">
        <p14:creationId xmlns:p14="http://schemas.microsoft.com/office/powerpoint/2010/main" val="282299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C6F62-A0F3-AA88-1814-FDDD24B27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make sense of probabilities?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F0AC2-D278-15F6-1CEA-B4599A4D4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“What is the probability that if I flip a fair coin 16 times I get exactly 9 heads?”</a:t>
            </a:r>
          </a:p>
          <a:p>
            <a:pPr lvl="1"/>
            <a:r>
              <a:rPr lang="en-US" dirty="0"/>
              <a:t>We have a mathematical model that maps well onto reality; we can compute this in closed form.</a:t>
            </a:r>
          </a:p>
          <a:p>
            <a:pPr lvl="1"/>
            <a:r>
              <a:rPr lang="en-US" dirty="0"/>
              <a:t>We can also conduct the experiment repeatedly and empirically estimate.</a:t>
            </a:r>
          </a:p>
        </p:txBody>
      </p:sp>
      <p:pic>
        <p:nvPicPr>
          <p:cNvPr id="1026" name="Picture 2" descr="It's said that flipping a coin is 51/49, depending on which side of the coin  is facing up. Is this true or is it 50/50? If it was 51/49, why does it">
            <a:extLst>
              <a:ext uri="{FF2B5EF4-FFF2-40B4-BE49-F238E27FC236}">
                <a16:creationId xmlns:a16="http://schemas.microsoft.com/office/drawing/2014/main" id="{53198C48-C1A0-BC5F-6CB7-7E8C89859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092" y="4364436"/>
            <a:ext cx="2397203" cy="239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2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C6F62-A0F3-AA88-1814-FDDD24B27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make sense of probabilities?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F0AC2-D278-15F6-1CEA-B4599A4D4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“What is the probability that Kamala Harris wins the 2024 US Presidential election?”</a:t>
            </a:r>
          </a:p>
          <a:p>
            <a:pPr lvl="1"/>
            <a:r>
              <a:rPr lang="en-US" dirty="0"/>
              <a:t>If we posit a probabilistic model of the universe, this is perhaps philosophically coherent, but it is not a repeatable event; we can’t get empirical estimates.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7A7B75-15E5-4261-E4FB-FB3198EB0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75593"/>
            <a:ext cx="12192000" cy="287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61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C6F62-A0F3-AA88-1814-FDDD24B27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make sense of probabilities?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F0AC2-D278-15F6-1CEA-B4599A4D4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“ChatGPT says that the leading cause of death globally in children under five years old is Diarrheal diseases. What is the probability that it is correct?”</a:t>
            </a:r>
          </a:p>
          <a:p>
            <a:pPr lvl="1"/>
            <a:r>
              <a:rPr lang="en-US" dirty="0"/>
              <a:t>This is either correct or not, and (with some research) is knowable. But it would still be useful to have “confidence scores” for LLMs…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C4A701-F1A3-73B5-E8EE-AB6B2D2D5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2029" y="3771469"/>
            <a:ext cx="4605981" cy="308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68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8FD64-38A6-DDD0-30E0-FB0010368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Individual Probabilities Pervade 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16EB6-3A4B-97CF-5BE0-C261BB158A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practice of ML and statistics we frequently refer to </a:t>
            </a:r>
            <a:r>
              <a:rPr lang="en-US" i="1" dirty="0"/>
              <a:t>individual probabilities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“The probability that it will rain tomorrow” (weather forecasting)</a:t>
            </a:r>
          </a:p>
          <a:p>
            <a:pPr lvl="1"/>
            <a:r>
              <a:rPr lang="en-US" dirty="0"/>
              <a:t>“The probability that Alice will die in the next 12 months” (life insurance)</a:t>
            </a:r>
          </a:p>
          <a:p>
            <a:pPr lvl="1"/>
            <a:r>
              <a:rPr lang="en-US" dirty="0"/>
              <a:t>“The probability that Bob will be arrested for a violent crime 18 months after release on parole” (recidivism prediction)</a:t>
            </a:r>
          </a:p>
          <a:p>
            <a:pPr lvl="1"/>
            <a:r>
              <a:rPr lang="en-US" dirty="0"/>
              <a:t>“The probability that Carol will develop breast cancer before the age of 50” (predictive medicine)</a:t>
            </a:r>
          </a:p>
          <a:p>
            <a:pPr lvl="1"/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21131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20C49-56C6-CFA9-6FF7-BA4AAD77C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measurement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94504C-5CC4-2068-3B69-A411DC39BC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Individual probabilities refer to a model of the world in which there is some </a:t>
                </a:r>
                <a:r>
                  <a:rPr lang="en-US" i="1" dirty="0"/>
                  <a:t>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over feature/outcome pairs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×{0,1}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Within the model, an individual probability of an outcome for an individual with observable features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 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</m:func>
                  </m:oMath>
                </a14:m>
                <a:r>
                  <a:rPr lang="en-US" dirty="0"/>
                  <a:t>,</a:t>
                </a:r>
              </a:p>
              <a:p>
                <a:pPr lvl="1"/>
                <a:r>
                  <a:rPr lang="en-US" dirty="0"/>
                  <a:t>Model is consistent with determined outcomes (e.g.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∈{0,1}</m:t>
                    </m:r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/>
                  <a:t>The Basic Problem:</a:t>
                </a:r>
              </a:p>
              <a:p>
                <a:pPr lvl="1"/>
                <a:r>
                  <a:rPr lang="en-US" dirty="0"/>
                  <a:t>We observe each individual at most once, and so cannot measure individual probabilities.</a:t>
                </a:r>
              </a:p>
              <a:p>
                <a:pPr lvl="1"/>
                <a:r>
                  <a:rPr lang="en-US" dirty="0"/>
                  <a:t>All we can measure are averages over sufficiently large sets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 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lvl="2"/>
                <a:r>
                  <a:rPr lang="en-US" dirty="0"/>
                  <a:t>(The more data we have, the smaller the sets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we can estimate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for). </a:t>
                </a:r>
              </a:p>
              <a:p>
                <a:r>
                  <a:rPr lang="en-US" dirty="0"/>
                  <a:t>Given this, what are we to make of individual probabilities?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94504C-5CC4-2068-3B69-A411DC39BC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 r="-1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729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EEF9-322C-3751-7C52-9C8304393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Can’t even distinguish a randomized from a deterministic world.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18CCC8-A152-DE79-C4A7-D30BAFACBC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toy weather prediction problem: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a rich feature space (never see the same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twice),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Two models: 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For every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Pr</a:t>
                </a:r>
                <a:r>
                  <a:rPr lang="en-US" dirty="0"/>
                  <a:t>[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 </m:t>
                    </m:r>
                    <m:d>
                      <m:dPr>
                        <m:begChr m:val="|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For a uniformly random subset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 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]=1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 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]=0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These two models are observationally equivalent.</a:t>
                </a:r>
              </a:p>
              <a:p>
                <a:pPr lvl="1"/>
                <a:r>
                  <a:rPr lang="en-US" dirty="0"/>
                  <a:t>So “learning individual probabilities accurately” is (unfortunately) not an achievable goal without making strong assumptions.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18CCC8-A152-DE79-C4A7-D30BAFACBC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003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FADC2-0937-A39C-F5BF-FB9E9C8DF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Calibration: Level-0 Consistency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2A7504-6D33-0D0E-BC99-B9D4A7FFB9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What is the probability of heads at each period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?</a:t>
                </a:r>
              </a:p>
              <a:p>
                <a:pPr marL="0" indent="0" algn="ctr">
                  <a:buNone/>
                </a:pPr>
                <a:r>
                  <a:rPr lang="en-US" dirty="0"/>
                  <a:t>HTTHHTHHTTHTHTHHTT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seems reasonable 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. (The empirical frequency of heads conditional on prediction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…</a:t>
                </a:r>
              </a:p>
              <a:p>
                <a:r>
                  <a:rPr lang="en-US" dirty="0"/>
                  <a:t>Calibration: For all values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, the empirical frequency of heads conditional on prediction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2A7504-6D33-0D0E-BC99-B9D4A7FFB9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432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FADC2-0937-A39C-F5BF-FB9E9C8DF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Multicalibration</a:t>
            </a:r>
            <a:r>
              <a:rPr lang="en-US" dirty="0"/>
              <a:t>: More Consistency Constraints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2A7504-6D33-0D0E-BC99-B9D4A7FFB9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What is the probability of heads at each period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?</a:t>
                </a:r>
              </a:p>
              <a:p>
                <a:pPr marL="0" indent="0" algn="ctr">
                  <a:buNone/>
                </a:pPr>
                <a:r>
                  <a:rPr lang="en-US" dirty="0"/>
                  <a:t>HTHTHTHTHTHTHTHTHTHTHT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is still calibrated but seems less reasonable. </a:t>
                </a:r>
              </a:p>
              <a:p>
                <a:r>
                  <a:rPr lang="en-US" dirty="0"/>
                  <a:t>Why? </a:t>
                </a:r>
                <a:r>
                  <a:rPr lang="en-US" i="1" dirty="0"/>
                  <a:t>Not</a:t>
                </a:r>
                <a:r>
                  <a:rPr lang="en-US" dirty="0"/>
                  <a:t> calibrated on the subsequences of even periods and odd periods.</a:t>
                </a:r>
              </a:p>
              <a:p>
                <a:r>
                  <a:rPr lang="en-US" dirty="0" err="1"/>
                  <a:t>Multicalibration</a:t>
                </a:r>
                <a:r>
                  <a:rPr lang="en-US" dirty="0"/>
                  <a:t>: Simultaneous calibration subject to some set of (not necessarily disjoint) conditioning events.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2A7504-6D33-0D0E-BC99-B9D4A7FFB9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252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B291D-51CE-207D-E75C-0705B3C27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Beyond Means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CF145-D0BD-C0D2-C1BC-F9D20421C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Calibration is about predicting averages, but can also ask for collections of consistency constraints for other losses/distributional quantities. </a:t>
            </a:r>
          </a:p>
          <a:p>
            <a:r>
              <a:rPr lang="en-US" dirty="0"/>
              <a:t>E.g. quantiles are useful for uncertainty quantification. </a:t>
            </a:r>
          </a:p>
          <a:p>
            <a:r>
              <a:rPr lang="en-US" dirty="0"/>
              <a:t>General philosophy: If predictions are indistinguishable from real probabilities </a:t>
            </a:r>
            <a:r>
              <a:rPr lang="en-US" i="1" dirty="0"/>
              <a:t>with respect to a certain class of tests</a:t>
            </a:r>
            <a:r>
              <a:rPr lang="en-US" dirty="0"/>
              <a:t>, then they are as good as real probabilities for any application that only interacts with them using tests from that class.</a:t>
            </a:r>
          </a:p>
        </p:txBody>
      </p:sp>
    </p:spTree>
    <p:extLst>
      <p:ext uri="{BB962C8B-B14F-4D97-AF65-F5344CB8AC3E}">
        <p14:creationId xmlns:p14="http://schemas.microsoft.com/office/powerpoint/2010/main" val="1153635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B1825-D8B6-4550-9063-58C2E75F8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Prediction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571CC-D9DE-49DC-8C33-5658148092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have many black box methods that can make predictions.</a:t>
            </a:r>
          </a:p>
          <a:p>
            <a:r>
              <a:rPr lang="en-US" dirty="0"/>
              <a:t>Which predictions should we feel confident in?</a:t>
            </a:r>
          </a:p>
          <a:p>
            <a:r>
              <a:rPr lang="en-US" dirty="0"/>
              <a:t>Need a way of quantifying uncertainty. One way: prediction sets.</a:t>
            </a:r>
          </a:p>
          <a:p>
            <a:endParaRPr lang="en-US" dirty="0"/>
          </a:p>
        </p:txBody>
      </p:sp>
      <p:pic>
        <p:nvPicPr>
          <p:cNvPr id="1026" name="Picture 2" descr="What are Neural Networks? | IBM">
            <a:extLst>
              <a:ext uri="{FF2B5EF4-FFF2-40B4-BE49-F238E27FC236}">
                <a16:creationId xmlns:a16="http://schemas.microsoft.com/office/drawing/2014/main" id="{32044E08-3AF1-491F-8C36-E4F7A9B75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115" y="202604"/>
            <a:ext cx="2094685" cy="1488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8C4201A-D23F-4D2A-A151-E40044470C7C}"/>
              </a:ext>
            </a:extLst>
          </p:cNvPr>
          <p:cNvGrpSpPr/>
          <p:nvPr/>
        </p:nvGrpSpPr>
        <p:grpSpPr>
          <a:xfrm>
            <a:off x="411045" y="3624867"/>
            <a:ext cx="6315348" cy="2026855"/>
            <a:chOff x="2973287" y="3843941"/>
            <a:chExt cx="6315348" cy="202685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7ACB0C7-F14E-4A0E-AF70-D7896DD03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3287" y="4157631"/>
              <a:ext cx="6315348" cy="171316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8A3D9EE-9B36-4119-92AE-D05494D72993}"/>
                </a:ext>
              </a:extLst>
            </p:cNvPr>
            <p:cNvSpPr txBox="1"/>
            <p:nvPr/>
          </p:nvSpPr>
          <p:spPr>
            <a:xfrm>
              <a:off x="4188843" y="3843941"/>
              <a:ext cx="37747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Image from Angelopoulos, Bates, Malik, Jordan ICLR 2021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6F4A02C-9810-43A3-9BF6-155F00248FA4}"/>
              </a:ext>
            </a:extLst>
          </p:cNvPr>
          <p:cNvGrpSpPr/>
          <p:nvPr/>
        </p:nvGrpSpPr>
        <p:grpSpPr>
          <a:xfrm>
            <a:off x="7205663" y="4567241"/>
            <a:ext cx="4219575" cy="163868"/>
            <a:chOff x="7205663" y="4567241"/>
            <a:chExt cx="4219575" cy="163868"/>
          </a:xfrm>
        </p:grpSpPr>
        <p:sp>
          <p:nvSpPr>
            <p:cNvPr id="10" name="Double Bracket 9">
              <a:extLst>
                <a:ext uri="{FF2B5EF4-FFF2-40B4-BE49-F238E27FC236}">
                  <a16:creationId xmlns:a16="http://schemas.microsoft.com/office/drawing/2014/main" id="{661F3327-CF8B-469C-AA4F-2D551332E251}"/>
                </a:ext>
              </a:extLst>
            </p:cNvPr>
            <p:cNvSpPr/>
            <p:nvPr/>
          </p:nvSpPr>
          <p:spPr>
            <a:xfrm>
              <a:off x="8810625" y="4567241"/>
              <a:ext cx="1004888" cy="163868"/>
            </a:xfrm>
            <a:prstGeom prst="bracketPair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1827D4A-96C1-46D0-8C13-0A42E41C422B}"/>
                </a:ext>
              </a:extLst>
            </p:cNvPr>
            <p:cNvCxnSpPr/>
            <p:nvPr/>
          </p:nvCxnSpPr>
          <p:spPr>
            <a:xfrm>
              <a:off x="7205663" y="4652963"/>
              <a:ext cx="42195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21E74EC-68A4-4615-AE62-00D147187AC3}"/>
                </a:ext>
              </a:extLst>
            </p:cNvPr>
            <p:cNvSpPr/>
            <p:nvPr/>
          </p:nvSpPr>
          <p:spPr>
            <a:xfrm>
              <a:off x="9284906" y="4622419"/>
              <a:ext cx="61088" cy="610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99041E5-6163-41D5-B124-5044A9DE9273}"/>
              </a:ext>
            </a:extLst>
          </p:cNvPr>
          <p:cNvSpPr txBox="1"/>
          <p:nvPr/>
        </p:nvSpPr>
        <p:spPr>
          <a:xfrm>
            <a:off x="179005" y="5945897"/>
            <a:ext cx="119507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Goal: The prediction set should contain the true label with probability (e.g.) 95%.</a:t>
            </a:r>
          </a:p>
        </p:txBody>
      </p:sp>
    </p:spTree>
    <p:extLst>
      <p:ext uri="{BB962C8B-B14F-4D97-AF65-F5344CB8AC3E}">
        <p14:creationId xmlns:p14="http://schemas.microsoft.com/office/powerpoint/2010/main" val="3454687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376C4-7F27-4229-937D-4D08F6FAD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Conformal Prediction [Shafer, </a:t>
            </a:r>
            <a:r>
              <a:rPr lang="en-US" dirty="0" err="1"/>
              <a:t>Vovk</a:t>
            </a:r>
            <a:r>
              <a:rPr lang="en-US" dirty="0"/>
              <a:t>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DE814B-664D-4053-97A0-403BCC770F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55000" lnSpcReduction="20000"/>
              </a:bodyPr>
              <a:lstStyle/>
              <a:p>
                <a:pPr marL="0" indent="0" algn="ctr">
                  <a:buNone/>
                </a:pPr>
                <a:r>
                  <a:rPr lang="en-US" dirty="0"/>
                  <a:t>Simple, elegant method to affix prediction sets to black box models.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Pick an arbitrary model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for making point predictions.</a:t>
                </a:r>
              </a:p>
              <a:p>
                <a:pPr lvl="1"/>
                <a:r>
                  <a:rPr lang="en-US" dirty="0"/>
                  <a:t>e.g. a regression model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/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Pick a </a:t>
                </a:r>
                <a:r>
                  <a:rPr lang="en-US" i="1" dirty="0"/>
                  <a:t>non-conformity score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that measures how </a:t>
                </a:r>
                <a:r>
                  <a:rPr lang="en-US" i="1" dirty="0"/>
                  <a:t>different</a:t>
                </a:r>
                <a:r>
                  <a:rPr lang="en-US" dirty="0"/>
                  <a:t> a label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/>
                  <a:t> is from the predicted label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e.g.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On a </a:t>
                </a:r>
                <a:r>
                  <a:rPr lang="en-US" i="1" dirty="0"/>
                  <a:t>holdout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, find the smallest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e>
                          <m:lim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≥0.95</m:t>
                        </m:r>
                      </m:e>
                    </m:func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On new examples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produce the prediction set: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={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r>
                  <a:rPr lang="en-US" dirty="0"/>
                  <a:t>Promise: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≥0.95</m:t>
                    </m:r>
                  </m:oMath>
                </a14:m>
                <a:endParaRPr lang="en-US" dirty="0"/>
              </a:p>
              <a:p>
                <a:pPr marL="0" indent="0" algn="ctr">
                  <a:buNone/>
                </a:pPr>
                <a:r>
                  <a:rPr lang="en-US" dirty="0"/>
                  <a:t>(A </a:t>
                </a:r>
                <a:r>
                  <a:rPr lang="en-US" i="1" dirty="0"/>
                  <a:t>marginal</a:t>
                </a:r>
                <a:r>
                  <a:rPr lang="en-US" dirty="0"/>
                  <a:t> guarantee: Probability is over the randomness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dirty="0"/>
                  <a:t>…)</a:t>
                </a:r>
              </a:p>
              <a:p>
                <a:pPr marL="0" indent="0" algn="ctr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DE814B-664D-4053-97A0-403BCC770F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0" t="-1541" b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0D64DC15-B853-49BA-B61D-FFB87031CD23}"/>
              </a:ext>
            </a:extLst>
          </p:cNvPr>
          <p:cNvGrpSpPr/>
          <p:nvPr/>
        </p:nvGrpSpPr>
        <p:grpSpPr>
          <a:xfrm>
            <a:off x="3814070" y="4935617"/>
            <a:ext cx="4219575" cy="386585"/>
            <a:chOff x="3814070" y="4392678"/>
            <a:chExt cx="4219575" cy="38658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CD70A95-DC82-4C43-B008-0B2D0A15A997}"/>
                </a:ext>
              </a:extLst>
            </p:cNvPr>
            <p:cNvGrpSpPr/>
            <p:nvPr/>
          </p:nvGrpSpPr>
          <p:grpSpPr>
            <a:xfrm>
              <a:off x="3814070" y="4615395"/>
              <a:ext cx="4219575" cy="163868"/>
              <a:chOff x="7205663" y="4567241"/>
              <a:chExt cx="4219575" cy="163868"/>
            </a:xfrm>
          </p:grpSpPr>
          <p:sp>
            <p:nvSpPr>
              <p:cNvPr id="5" name="Double Bracket 4">
                <a:extLst>
                  <a:ext uri="{FF2B5EF4-FFF2-40B4-BE49-F238E27FC236}">
                    <a16:creationId xmlns:a16="http://schemas.microsoft.com/office/drawing/2014/main" id="{07E24C92-3FC3-4F0D-BA90-3FC4DAA45E32}"/>
                  </a:ext>
                </a:extLst>
              </p:cNvPr>
              <p:cNvSpPr/>
              <p:nvPr/>
            </p:nvSpPr>
            <p:spPr>
              <a:xfrm>
                <a:off x="8810625" y="4567241"/>
                <a:ext cx="1004888" cy="163868"/>
              </a:xfrm>
              <a:prstGeom prst="bracketPair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888655D3-E7DB-45FA-88BD-F1F837784738}"/>
                  </a:ext>
                </a:extLst>
              </p:cNvPr>
              <p:cNvCxnSpPr/>
              <p:nvPr/>
            </p:nvCxnSpPr>
            <p:spPr>
              <a:xfrm>
                <a:off x="7205663" y="4652963"/>
                <a:ext cx="421957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7D6D8913-8AE3-4D1B-9478-10A2783D2B34}"/>
                  </a:ext>
                </a:extLst>
              </p:cNvPr>
              <p:cNvSpPr/>
              <p:nvPr/>
            </p:nvSpPr>
            <p:spPr>
              <a:xfrm>
                <a:off x="9284906" y="4622419"/>
                <a:ext cx="61088" cy="6108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A9726FF-2630-40DF-8C97-09991F4C7928}"/>
                    </a:ext>
                  </a:extLst>
                </p:cNvPr>
                <p:cNvSpPr txBox="1"/>
                <p:nvPr/>
              </p:nvSpPr>
              <p:spPr>
                <a:xfrm>
                  <a:off x="5673459" y="4393691"/>
                  <a:ext cx="496033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A9726FF-2630-40DF-8C97-09991F4C79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73459" y="4393691"/>
                  <a:ext cx="496033" cy="261610"/>
                </a:xfrm>
                <a:prstGeom prst="rect">
                  <a:avLst/>
                </a:prstGeom>
                <a:blipFill>
                  <a:blip r:embed="rId3"/>
                  <a:stretch>
                    <a:fillRect b="-46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5FAA94A-8960-4F35-A3E6-7EF541305C8A}"/>
                    </a:ext>
                  </a:extLst>
                </p:cNvPr>
                <p:cNvSpPr txBox="1"/>
                <p:nvPr/>
              </p:nvSpPr>
              <p:spPr>
                <a:xfrm>
                  <a:off x="6169453" y="4400992"/>
                  <a:ext cx="730135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1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1100" b="0" i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5FAA94A-8960-4F35-A3E6-7EF541305C8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9453" y="4400992"/>
                  <a:ext cx="730135" cy="261610"/>
                </a:xfrm>
                <a:prstGeom prst="rect">
                  <a:avLst/>
                </a:prstGeom>
                <a:blipFill>
                  <a:blip r:embed="rId4"/>
                  <a:stretch>
                    <a:fillRect b="-46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45948C1-EDE6-41F4-8BB6-084FD607EE07}"/>
                    </a:ext>
                  </a:extLst>
                </p:cNvPr>
                <p:cNvSpPr txBox="1"/>
                <p:nvPr/>
              </p:nvSpPr>
              <p:spPr>
                <a:xfrm>
                  <a:off x="4930860" y="4392678"/>
                  <a:ext cx="730135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1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1100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45948C1-EDE6-41F4-8BB6-084FD607EE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0860" y="4392678"/>
                  <a:ext cx="730135" cy="261610"/>
                </a:xfrm>
                <a:prstGeom prst="rect">
                  <a:avLst/>
                </a:prstGeom>
                <a:blipFill>
                  <a:blip r:embed="rId5"/>
                  <a:stretch>
                    <a:fillRect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C44A25A-CDFA-CEFA-C953-E549BE0FD288}"/>
              </a:ext>
            </a:extLst>
          </p:cNvPr>
          <p:cNvGrpSpPr/>
          <p:nvPr/>
        </p:nvGrpSpPr>
        <p:grpSpPr>
          <a:xfrm>
            <a:off x="3718815" y="2441051"/>
            <a:ext cx="4219575" cy="337970"/>
            <a:chOff x="3718815" y="2441051"/>
            <a:chExt cx="4219575" cy="33797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CDB56D6-DF07-2DD8-800A-89D38893337A}"/>
                </a:ext>
              </a:extLst>
            </p:cNvPr>
            <p:cNvGrpSpPr/>
            <p:nvPr/>
          </p:nvGrpSpPr>
          <p:grpSpPr>
            <a:xfrm>
              <a:off x="3718815" y="2717933"/>
              <a:ext cx="4219575" cy="61088"/>
              <a:chOff x="7205663" y="4622419"/>
              <a:chExt cx="4219575" cy="61088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779407E4-C12B-0C9E-A43E-753B6B0E25B2}"/>
                  </a:ext>
                </a:extLst>
              </p:cNvPr>
              <p:cNvCxnSpPr/>
              <p:nvPr/>
            </p:nvCxnSpPr>
            <p:spPr>
              <a:xfrm>
                <a:off x="7205663" y="4652963"/>
                <a:ext cx="421957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D8E7D941-2A7F-E599-789B-F9463E81F8B9}"/>
                  </a:ext>
                </a:extLst>
              </p:cNvPr>
              <p:cNvSpPr/>
              <p:nvPr/>
            </p:nvSpPr>
            <p:spPr>
              <a:xfrm>
                <a:off x="9284906" y="4622419"/>
                <a:ext cx="61088" cy="6108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811C5DF-E0B0-F4E2-D3CE-65701E2513A3}"/>
                    </a:ext>
                  </a:extLst>
                </p:cNvPr>
                <p:cNvSpPr txBox="1"/>
                <p:nvPr/>
              </p:nvSpPr>
              <p:spPr>
                <a:xfrm>
                  <a:off x="5578204" y="2441051"/>
                  <a:ext cx="496033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811C5DF-E0B0-F4E2-D3CE-65701E2513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8204" y="2441051"/>
                  <a:ext cx="496033" cy="261610"/>
                </a:xfrm>
                <a:prstGeom prst="rect">
                  <a:avLst/>
                </a:prstGeom>
                <a:blipFill>
                  <a:blip r:embed="rId6"/>
                  <a:stretch>
                    <a:fillRect b="-69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0D417EC-A3A6-0878-5864-BBB7731CD65C}"/>
              </a:ext>
            </a:extLst>
          </p:cNvPr>
          <p:cNvGrpSpPr/>
          <p:nvPr/>
        </p:nvGrpSpPr>
        <p:grpSpPr>
          <a:xfrm>
            <a:off x="3718815" y="3189394"/>
            <a:ext cx="4219575" cy="618335"/>
            <a:chOff x="3718815" y="3189394"/>
            <a:chExt cx="4219575" cy="61833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86B5BB8-BE6E-660D-B468-97D32075BB70}"/>
                </a:ext>
              </a:extLst>
            </p:cNvPr>
            <p:cNvGrpSpPr/>
            <p:nvPr/>
          </p:nvGrpSpPr>
          <p:grpSpPr>
            <a:xfrm>
              <a:off x="3718815" y="3469759"/>
              <a:ext cx="4219575" cy="337970"/>
              <a:chOff x="3718815" y="2441051"/>
              <a:chExt cx="4219575" cy="337970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282CF47D-40FD-9F69-4CD5-A4984EC0CDB0}"/>
                  </a:ext>
                </a:extLst>
              </p:cNvPr>
              <p:cNvGrpSpPr/>
              <p:nvPr/>
            </p:nvGrpSpPr>
            <p:grpSpPr>
              <a:xfrm>
                <a:off x="3718815" y="2717933"/>
                <a:ext cx="4219575" cy="61088"/>
                <a:chOff x="7205663" y="4622419"/>
                <a:chExt cx="4219575" cy="61088"/>
              </a:xfrm>
            </p:grpSpPr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BE8824DD-E207-58E4-2362-0398E3405380}"/>
                    </a:ext>
                  </a:extLst>
                </p:cNvPr>
                <p:cNvCxnSpPr/>
                <p:nvPr/>
              </p:nvCxnSpPr>
              <p:spPr>
                <a:xfrm>
                  <a:off x="7205663" y="4652963"/>
                  <a:ext cx="4219575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3E28780C-E228-8D43-ADE8-6AC32668FA9E}"/>
                    </a:ext>
                  </a:extLst>
                </p:cNvPr>
                <p:cNvSpPr/>
                <p:nvPr/>
              </p:nvSpPr>
              <p:spPr>
                <a:xfrm>
                  <a:off x="9284906" y="4622419"/>
                  <a:ext cx="61088" cy="61088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AEFDCB7C-063C-5DBD-FF95-582C65475F5F}"/>
                      </a:ext>
                    </a:extLst>
                  </p:cNvPr>
                  <p:cNvSpPr txBox="1"/>
                  <p:nvPr/>
                </p:nvSpPr>
                <p:spPr>
                  <a:xfrm>
                    <a:off x="5578204" y="2441051"/>
                    <a:ext cx="496033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1100" dirty="0"/>
                  </a:p>
                </p:txBody>
              </p:sp>
            </mc:Choice>
            <mc:Fallback xmlns="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AEFDCB7C-063C-5DBD-FF95-582C65475F5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78204" y="2441051"/>
                    <a:ext cx="496033" cy="26161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697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5CF5C7C-77C4-2AFE-BC77-6FC964C0EB63}"/>
                    </a:ext>
                  </a:extLst>
                </p:cNvPr>
                <p:cNvSpPr txBox="1"/>
                <p:nvPr/>
              </p:nvSpPr>
              <p:spPr>
                <a:xfrm>
                  <a:off x="6949812" y="3484046"/>
                  <a:ext cx="29771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5CF5C7C-77C4-2AFE-BC77-6FC964C0EB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49812" y="3484046"/>
                  <a:ext cx="297710" cy="26161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Left Brace 26">
              <a:extLst>
                <a:ext uri="{FF2B5EF4-FFF2-40B4-BE49-F238E27FC236}">
                  <a16:creationId xmlns:a16="http://schemas.microsoft.com/office/drawing/2014/main" id="{CC84AB3B-0A8F-C2BC-49FB-79DA7ADD0D0F}"/>
                </a:ext>
              </a:extLst>
            </p:cNvPr>
            <p:cNvSpPr/>
            <p:nvPr/>
          </p:nvSpPr>
          <p:spPr>
            <a:xfrm rot="5400000">
              <a:off x="6336499" y="2793202"/>
              <a:ext cx="197648" cy="1359704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38160F52-BB86-77CC-101D-E8C0C20B240B}"/>
                    </a:ext>
                  </a:extLst>
                </p:cNvPr>
                <p:cNvSpPr txBox="1"/>
                <p:nvPr/>
              </p:nvSpPr>
              <p:spPr>
                <a:xfrm>
                  <a:off x="6224589" y="3189394"/>
                  <a:ext cx="432298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38160F52-BB86-77CC-101D-E8C0C20B24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24589" y="3189394"/>
                  <a:ext cx="432298" cy="169277"/>
                </a:xfrm>
                <a:prstGeom prst="rect">
                  <a:avLst/>
                </a:prstGeom>
                <a:blipFill>
                  <a:blip r:embed="rId8"/>
                  <a:stretch>
                    <a:fillRect l="-4225" r="-11268" b="-3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1549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54EAB-E9D1-449B-AD73-A590FE1B7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wrong with marginal guarantees?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B8B63-0B86-453F-B39F-CE098389F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Transparent Doctor Talking To Patient Clipart - Doctor With Patient  Cartoon, HD Png Download - kindpng">
            <a:extLst>
              <a:ext uri="{FF2B5EF4-FFF2-40B4-BE49-F238E27FC236}">
                <a16:creationId xmlns:a16="http://schemas.microsoft.com/office/drawing/2014/main" id="{117207C1-2C68-4BD7-BA5E-2B6B0BF80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029" y="4428559"/>
            <a:ext cx="2782048" cy="242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Speech Bubble: Rectangle 3">
                <a:extLst>
                  <a:ext uri="{FF2B5EF4-FFF2-40B4-BE49-F238E27FC236}">
                    <a16:creationId xmlns:a16="http://schemas.microsoft.com/office/drawing/2014/main" id="{E7F0A007-4768-4325-B760-A0BE81F4697E}"/>
                  </a:ext>
                </a:extLst>
              </p:cNvPr>
              <p:cNvSpPr/>
              <p:nvPr/>
            </p:nvSpPr>
            <p:spPr>
              <a:xfrm>
                <a:off x="5795083" y="1898691"/>
                <a:ext cx="5445630" cy="839747"/>
              </a:xfrm>
              <a:prstGeom prst="wedgeRectCallout">
                <a:avLst>
                  <a:gd name="adj1" fmla="val -48731"/>
                  <a:gd name="adj2" fmla="val 367476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Given your features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our model predicts your blood oxygen level in 24 hours will be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" name="Speech Bubble: Rectangle 3">
                <a:extLst>
                  <a:ext uri="{FF2B5EF4-FFF2-40B4-BE49-F238E27FC236}">
                    <a16:creationId xmlns:a16="http://schemas.microsoft.com/office/drawing/2014/main" id="{E7F0A007-4768-4325-B760-A0BE81F469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5083" y="1898691"/>
                <a:ext cx="5445630" cy="839747"/>
              </a:xfrm>
              <a:prstGeom prst="wedgeRectCallout">
                <a:avLst>
                  <a:gd name="adj1" fmla="val -48731"/>
                  <a:gd name="adj2" fmla="val 367476"/>
                </a:avLst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5840153F-A5D4-4480-87A2-6BFB248BFCF8}"/>
              </a:ext>
            </a:extLst>
          </p:cNvPr>
          <p:cNvSpPr/>
          <p:nvPr/>
        </p:nvSpPr>
        <p:spPr>
          <a:xfrm>
            <a:off x="80083" y="3175452"/>
            <a:ext cx="4995862" cy="561161"/>
          </a:xfrm>
          <a:prstGeom prst="wedgeRectCallout">
            <a:avLst>
              <a:gd name="adj1" fmla="val 52240"/>
              <a:gd name="adj2" fmla="val 35785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How sure are you?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Speech Bubble: Rectangle 10">
                <a:extLst>
                  <a:ext uri="{FF2B5EF4-FFF2-40B4-BE49-F238E27FC236}">
                    <a16:creationId xmlns:a16="http://schemas.microsoft.com/office/drawing/2014/main" id="{49B23F45-CFD1-433B-BFB6-F008F8018D2F}"/>
                  </a:ext>
                </a:extLst>
              </p:cNvPr>
              <p:cNvSpPr/>
              <p:nvPr/>
            </p:nvSpPr>
            <p:spPr>
              <a:xfrm>
                <a:off x="6375774" y="3912537"/>
                <a:ext cx="5445630" cy="839747"/>
              </a:xfrm>
              <a:prstGeom prst="wedgeRectCallout">
                <a:avLst>
                  <a:gd name="adj1" fmla="val -60101"/>
                  <a:gd name="adj2" fmla="val 137786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 have a 95% prediction interval that your blood oxygen level will be in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Speech Bubble: Rectangle 10">
                <a:extLst>
                  <a:ext uri="{FF2B5EF4-FFF2-40B4-BE49-F238E27FC236}">
                    <a16:creationId xmlns:a16="http://schemas.microsoft.com/office/drawing/2014/main" id="{49B23F45-CFD1-433B-BFB6-F008F8018D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5774" y="3912537"/>
                <a:ext cx="5445630" cy="839747"/>
              </a:xfrm>
              <a:prstGeom prst="wedgeRectCallout">
                <a:avLst>
                  <a:gd name="adj1" fmla="val -60101"/>
                  <a:gd name="adj2" fmla="val 137786"/>
                </a:avLst>
              </a:prstGeom>
              <a:blipFill>
                <a:blip r:embed="rId4"/>
                <a:stretch>
                  <a:fillRect r="-4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75F579C6-9721-4298-BA43-8104B4A0C8C8}"/>
              </a:ext>
            </a:extLst>
          </p:cNvPr>
          <p:cNvSpPr/>
          <p:nvPr/>
        </p:nvSpPr>
        <p:spPr>
          <a:xfrm>
            <a:off x="-129467" y="6031319"/>
            <a:ext cx="4995862" cy="561161"/>
          </a:xfrm>
          <a:prstGeom prst="wedgeRectCallout">
            <a:avLst>
              <a:gd name="adj1" fmla="val 54527"/>
              <a:gd name="adj2" fmla="val -13947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Hmmm…</a:t>
            </a:r>
          </a:p>
        </p:txBody>
      </p:sp>
    </p:spTree>
    <p:extLst>
      <p:ext uri="{BB962C8B-B14F-4D97-AF65-F5344CB8AC3E}">
        <p14:creationId xmlns:p14="http://schemas.microsoft.com/office/powerpoint/2010/main" val="2905496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385C5-0098-42E2-A9EE-A1781B0E6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wrong with marginal guarantees?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7C0F3-F38F-4A0D-9307-8F499B3851B7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5F551014-0A24-4A49-96A1-7777C7ED515C}"/>
                  </a:ext>
                </a:extLst>
              </p:cNvPr>
              <p:cNvSpPr/>
              <p:nvPr/>
            </p:nvSpPr>
            <p:spPr>
              <a:xfrm>
                <a:off x="838200" y="1825625"/>
                <a:ext cx="10515600" cy="2126547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u="sng" dirty="0">
                    <a:solidFill>
                      <a:schemeClr val="tx1"/>
                    </a:solidFill>
                  </a:rPr>
                  <a:t>Ideally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|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=0.95</m:t>
                          </m:r>
                        </m:e>
                      </m:func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Randomness is entirely over the unrealized/unmeasured randomness of the world, conditional on all of your observable attributes.</a:t>
                </a:r>
              </a:p>
            </p:txBody>
          </p:sp>
        </mc:Choice>
        <mc:Fallback xmlns="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5F551014-0A24-4A49-96A1-7777C7ED51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2126547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24F4A8D3-65B8-475B-A889-3E3D061F9869}"/>
                  </a:ext>
                </a:extLst>
              </p:cNvPr>
              <p:cNvSpPr/>
              <p:nvPr/>
            </p:nvSpPr>
            <p:spPr>
              <a:xfrm>
                <a:off x="861723" y="4027751"/>
                <a:ext cx="10515600" cy="212654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u="sng" dirty="0">
                    <a:solidFill>
                      <a:schemeClr val="bg1"/>
                    </a:solidFill>
                  </a:rPr>
                  <a:t>Conformal Prediction</a:t>
                </a:r>
              </a:p>
              <a:p>
                <a:pPr algn="ctr"/>
                <a:r>
                  <a:rPr lang="en-US" sz="2000" b="0" dirty="0">
                    <a:solidFill>
                      <a:schemeClr val="bg1"/>
                    </a:solidFill>
                  </a:rPr>
                  <a:t>Marginal Coverage: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Pr</m:t>
                            </m:r>
                          </m:e>
                          <m:lim>
                            <m:r>
                              <a:rPr lang="en-US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0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0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</m:d>
                        <m: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=0.95</m:t>
                        </m:r>
                      </m:e>
                    </m:func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Randomness is </a:t>
                </a:r>
                <a:r>
                  <a:rPr lang="en-US" i="1" dirty="0">
                    <a:solidFill>
                      <a:schemeClr val="bg1"/>
                    </a:solidFill>
                  </a:rPr>
                  <a:t>averaging over people</a:t>
                </a:r>
                <a:r>
                  <a:rPr lang="en-US" dirty="0">
                    <a:solidFill>
                      <a:schemeClr val="bg1"/>
                    </a:solidFill>
                  </a:rPr>
                  <a:t>. </a:t>
                </a: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24F4A8D3-65B8-475B-A889-3E3D061F98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723" y="4027751"/>
                <a:ext cx="10515600" cy="212654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660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5FB00-CE93-49BA-87F8-798D2FD5A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Marginal Guarantees.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612D2-947F-444B-8681-3962E5174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Transparent Doctor Talking To Patient Clipart - Doctor With Patient  Cartoon, HD Png Download - kindpng">
            <a:extLst>
              <a:ext uri="{FF2B5EF4-FFF2-40B4-BE49-F238E27FC236}">
                <a16:creationId xmlns:a16="http://schemas.microsoft.com/office/drawing/2014/main" id="{A8E1B5C2-B558-4BB6-BF63-3747515EB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554" y="-52195"/>
            <a:ext cx="2782048" cy="242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Speech Bubble: Rectangle 7">
                <a:extLst>
                  <a:ext uri="{FF2B5EF4-FFF2-40B4-BE49-F238E27FC236}">
                    <a16:creationId xmlns:a16="http://schemas.microsoft.com/office/drawing/2014/main" id="{BF96C075-0A7C-484D-8C6F-676B7BC4DCC2}"/>
                  </a:ext>
                </a:extLst>
              </p:cNvPr>
              <p:cNvSpPr/>
              <p:nvPr/>
            </p:nvSpPr>
            <p:spPr>
              <a:xfrm>
                <a:off x="958617" y="2108008"/>
                <a:ext cx="5445630" cy="839747"/>
              </a:xfrm>
              <a:prstGeom prst="wedgeRectCallout">
                <a:avLst>
                  <a:gd name="adj1" fmla="val 136831"/>
                  <a:gd name="adj2" fmla="val -18089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/>
                  <a:t> is a 95% marginal prediction interval.</a:t>
                </a:r>
              </a:p>
            </p:txBody>
          </p:sp>
        </mc:Choice>
        <mc:Fallback xmlns="">
          <p:sp>
            <p:nvSpPr>
              <p:cNvPr id="8" name="Speech Bubble: Rectangle 7">
                <a:extLst>
                  <a:ext uri="{FF2B5EF4-FFF2-40B4-BE49-F238E27FC236}">
                    <a16:creationId xmlns:a16="http://schemas.microsoft.com/office/drawing/2014/main" id="{BF96C075-0A7C-484D-8C6F-676B7BC4DC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617" y="2108008"/>
                <a:ext cx="5445630" cy="839747"/>
              </a:xfrm>
              <a:prstGeom prst="wedgeRectCallout">
                <a:avLst>
                  <a:gd name="adj1" fmla="val 136831"/>
                  <a:gd name="adj2" fmla="val -180890"/>
                </a:avLst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B6F04E42-B540-45E7-9C7B-DBD22155C4DE}"/>
              </a:ext>
            </a:extLst>
          </p:cNvPr>
          <p:cNvSpPr/>
          <p:nvPr/>
        </p:nvSpPr>
        <p:spPr>
          <a:xfrm>
            <a:off x="-46594" y="3807955"/>
            <a:ext cx="4664055" cy="3050045"/>
          </a:xfrm>
          <a:prstGeom prst="cloudCallout">
            <a:avLst>
              <a:gd name="adj1" fmla="val 165965"/>
              <a:gd name="adj2" fmla="val -15002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But I’m part of a demographic group representing less than 5% of the population…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96EC49-FD88-4950-94A0-321241FCE4AC}"/>
              </a:ext>
            </a:extLst>
          </p:cNvPr>
          <p:cNvSpPr txBox="1"/>
          <p:nvPr/>
        </p:nvSpPr>
        <p:spPr>
          <a:xfrm>
            <a:off x="4943689" y="4976418"/>
            <a:ext cx="621452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</a:t>
            </a:r>
            <a:r>
              <a:rPr lang="en-US" i="1" dirty="0"/>
              <a:t>disjoint </a:t>
            </a:r>
            <a:r>
              <a:rPr lang="en-US" dirty="0"/>
              <a:t>groups, could just calibrate separately on each group</a:t>
            </a:r>
          </a:p>
          <a:p>
            <a:pPr algn="ctr"/>
            <a:r>
              <a:rPr lang="en-US" dirty="0"/>
              <a:t>[Romano, </a:t>
            </a:r>
            <a:r>
              <a:rPr lang="en-US" dirty="0" err="1"/>
              <a:t>Foygel</a:t>
            </a:r>
            <a:r>
              <a:rPr lang="en-US" dirty="0"/>
              <a:t>-Barber, </a:t>
            </a:r>
            <a:r>
              <a:rPr lang="en-US" dirty="0" err="1"/>
              <a:t>Sabatti</a:t>
            </a:r>
            <a:r>
              <a:rPr lang="en-US" dirty="0"/>
              <a:t>, </a:t>
            </a:r>
            <a:r>
              <a:rPr lang="en-US" dirty="0" err="1"/>
              <a:t>Candes</a:t>
            </a:r>
            <a:r>
              <a:rPr lang="en-US" dirty="0"/>
              <a:t> ‘20]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But…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71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44469-DDDB-47EE-B8E9-62E726B3D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Marginal Guarantees.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4B924-9A6C-4D90-9468-F773B68FB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 descr="Transparent Doctor Talking To Patient Clipart - Doctor With Patient  Cartoon, HD Png Download - kindpng">
            <a:extLst>
              <a:ext uri="{FF2B5EF4-FFF2-40B4-BE49-F238E27FC236}">
                <a16:creationId xmlns:a16="http://schemas.microsoft.com/office/drawing/2014/main" id="{ABFA1CCB-AA62-45D6-948F-C8B61ACF7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554" y="-52195"/>
            <a:ext cx="2782048" cy="242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AD6C0251-E3C9-41C6-91EC-B713C56C737A}"/>
              </a:ext>
            </a:extLst>
          </p:cNvPr>
          <p:cNvSpPr/>
          <p:nvPr/>
        </p:nvSpPr>
        <p:spPr>
          <a:xfrm>
            <a:off x="5474941" y="4677493"/>
            <a:ext cx="5445630" cy="839747"/>
          </a:xfrm>
          <a:prstGeom prst="wedgeRectCallout">
            <a:avLst>
              <a:gd name="adj1" fmla="val 54271"/>
              <a:gd name="adj2" fmla="val -4824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For people with egg allergies and no history of smoking, the 95% prediction interval is [e, f].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F0E70CE1-E4C2-4FEF-BAC6-D9AE18D4F4B0}"/>
              </a:ext>
            </a:extLst>
          </p:cNvPr>
          <p:cNvSpPr/>
          <p:nvPr/>
        </p:nvSpPr>
        <p:spPr>
          <a:xfrm>
            <a:off x="780810" y="1690688"/>
            <a:ext cx="4995862" cy="561161"/>
          </a:xfrm>
          <a:prstGeom prst="wedgeRectCallout">
            <a:avLst>
              <a:gd name="adj1" fmla="val 144635"/>
              <a:gd name="adj2" fmla="val -16885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about for people like me? 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E3ED3723-8554-4D24-9D3F-B857C78B84E9}"/>
              </a:ext>
            </a:extLst>
          </p:cNvPr>
          <p:cNvSpPr/>
          <p:nvPr/>
        </p:nvSpPr>
        <p:spPr>
          <a:xfrm>
            <a:off x="5531196" y="3702809"/>
            <a:ext cx="5445630" cy="839747"/>
          </a:xfrm>
          <a:prstGeom prst="wedgeRectCallout">
            <a:avLst>
              <a:gd name="adj1" fmla="val 53257"/>
              <a:gd name="adj2" fmla="val -3742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For women with a family history of diabetes the 95% prediction interval is [</a:t>
            </a:r>
            <a:r>
              <a:rPr lang="en-US" dirty="0" err="1"/>
              <a:t>c,d</a:t>
            </a:r>
            <a:r>
              <a:rPr lang="en-US" dirty="0"/>
              <a:t>]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9A2A52A6-598D-470C-B377-583B6C0392B2}"/>
              </a:ext>
            </a:extLst>
          </p:cNvPr>
          <p:cNvSpPr/>
          <p:nvPr/>
        </p:nvSpPr>
        <p:spPr>
          <a:xfrm>
            <a:off x="5531196" y="2512183"/>
            <a:ext cx="5445630" cy="839747"/>
          </a:xfrm>
          <a:prstGeom prst="wedgeRectCallout">
            <a:avLst>
              <a:gd name="adj1" fmla="val 51567"/>
              <a:gd name="adj2" fmla="val -2295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For African Americans under the age of 50 the 95% prediction interval is [</a:t>
            </a:r>
            <a:r>
              <a:rPr lang="en-US" dirty="0" err="1"/>
              <a:t>a,b</a:t>
            </a:r>
            <a:r>
              <a:rPr lang="en-US" dirty="0"/>
              <a:t>] </a:t>
            </a:r>
          </a:p>
        </p:txBody>
      </p:sp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39FC8D50-C0A5-4106-B5A8-9D6571803D40}"/>
              </a:ext>
            </a:extLst>
          </p:cNvPr>
          <p:cNvSpPr/>
          <p:nvPr/>
        </p:nvSpPr>
        <p:spPr>
          <a:xfrm>
            <a:off x="561470" y="4340992"/>
            <a:ext cx="4664055" cy="1512748"/>
          </a:xfrm>
          <a:prstGeom prst="cloudCallout">
            <a:avLst>
              <a:gd name="adj1" fmla="val 157192"/>
              <a:gd name="adj2" fmla="val -279634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does this mean for me? </a:t>
            </a:r>
          </a:p>
        </p:txBody>
      </p:sp>
    </p:spTree>
    <p:extLst>
      <p:ext uri="{BB962C8B-B14F-4D97-AF65-F5344CB8AC3E}">
        <p14:creationId xmlns:p14="http://schemas.microsoft.com/office/powerpoint/2010/main" val="31229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10" grpId="0" animBg="1"/>
      <p:bldP spid="9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BEA9B-87D0-82CA-E3E5-5B8290F37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Multicalibrated</a:t>
            </a:r>
            <a:r>
              <a:rPr lang="en-US" dirty="0"/>
              <a:t> quantile estimation can give: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26C9E-1FD8-D3B6-8FA4-4E94215C4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C8480C-A6B1-3B77-E643-E18DB59DBA00}"/>
              </a:ext>
            </a:extLst>
          </p:cNvPr>
          <p:cNvSpPr/>
          <p:nvPr/>
        </p:nvSpPr>
        <p:spPr>
          <a:xfrm>
            <a:off x="1257300" y="4736231"/>
            <a:ext cx="585788" cy="504990"/>
          </a:xfrm>
          <a:prstGeom prst="triangl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21EAA8B-BC3C-A3F8-D07E-D6D49A04601E}"/>
              </a:ext>
            </a:extLst>
          </p:cNvPr>
          <p:cNvSpPr/>
          <p:nvPr/>
        </p:nvSpPr>
        <p:spPr>
          <a:xfrm>
            <a:off x="2181222" y="4736231"/>
            <a:ext cx="542925" cy="54292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B8FC32-8FDE-D114-9776-E1006BB1DE62}"/>
              </a:ext>
            </a:extLst>
          </p:cNvPr>
          <p:cNvSpPr/>
          <p:nvPr/>
        </p:nvSpPr>
        <p:spPr>
          <a:xfrm>
            <a:off x="3062281" y="4736231"/>
            <a:ext cx="542925" cy="5429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98B2AAF1-6292-8DFF-7760-2262B9A049F6}"/>
              </a:ext>
            </a:extLst>
          </p:cNvPr>
          <p:cNvSpPr/>
          <p:nvPr/>
        </p:nvSpPr>
        <p:spPr>
          <a:xfrm>
            <a:off x="3943340" y="4626854"/>
            <a:ext cx="700088" cy="700088"/>
          </a:xfrm>
          <a:prstGeom prst="star5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99C4E307-EAFC-73BB-BA59-1DAC1C825265}"/>
              </a:ext>
            </a:extLst>
          </p:cNvPr>
          <p:cNvSpPr/>
          <p:nvPr/>
        </p:nvSpPr>
        <p:spPr>
          <a:xfrm>
            <a:off x="4848230" y="4626854"/>
            <a:ext cx="700088" cy="7000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775111C-C809-4393-94E2-AEA8843B80FA}"/>
              </a:ext>
            </a:extLst>
          </p:cNvPr>
          <p:cNvSpPr/>
          <p:nvPr/>
        </p:nvSpPr>
        <p:spPr>
          <a:xfrm>
            <a:off x="5705458" y="4736231"/>
            <a:ext cx="542925" cy="542925"/>
          </a:xfrm>
          <a:prstGeom prst="ellips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C5C348E4-9243-56DA-2DDD-1DCDCF77B6C9}"/>
              </a:ext>
            </a:extLst>
          </p:cNvPr>
          <p:cNvSpPr/>
          <p:nvPr/>
        </p:nvSpPr>
        <p:spPr>
          <a:xfrm>
            <a:off x="6457922" y="4755198"/>
            <a:ext cx="585788" cy="504990"/>
          </a:xfrm>
          <a:prstGeom prst="triangl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13F6E10-D253-99CF-500E-600FCCE01706}"/>
              </a:ext>
            </a:extLst>
          </p:cNvPr>
          <p:cNvSpPr/>
          <p:nvPr/>
        </p:nvSpPr>
        <p:spPr>
          <a:xfrm>
            <a:off x="7286597" y="4755198"/>
            <a:ext cx="585788" cy="50499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B0A899-F00A-D7B8-D054-5C41A92BDABA}"/>
              </a:ext>
            </a:extLst>
          </p:cNvPr>
          <p:cNvSpPr/>
          <p:nvPr/>
        </p:nvSpPr>
        <p:spPr>
          <a:xfrm>
            <a:off x="8029569" y="4717263"/>
            <a:ext cx="542925" cy="5429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A1D39DE3-D3EE-B13E-0751-A5235DE6C118}"/>
              </a:ext>
            </a:extLst>
          </p:cNvPr>
          <p:cNvSpPr/>
          <p:nvPr/>
        </p:nvSpPr>
        <p:spPr>
          <a:xfrm>
            <a:off x="8824896" y="4626854"/>
            <a:ext cx="700088" cy="7000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E2D672E-A4A7-1CD8-0418-D3CC6E9AADFD}"/>
              </a:ext>
            </a:extLst>
          </p:cNvPr>
          <p:cNvSpPr/>
          <p:nvPr/>
        </p:nvSpPr>
        <p:spPr>
          <a:xfrm>
            <a:off x="9810711" y="4784017"/>
            <a:ext cx="542925" cy="542925"/>
          </a:xfrm>
          <a:prstGeom prst="ellips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E5652DD-DF82-1ACF-CF3F-365D59ACBB4A}"/>
              </a:ext>
            </a:extLst>
          </p:cNvPr>
          <p:cNvSpPr/>
          <p:nvPr/>
        </p:nvSpPr>
        <p:spPr>
          <a:xfrm>
            <a:off x="10582256" y="4784016"/>
            <a:ext cx="542925" cy="542925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DFF54D85-B5EF-2E06-308F-54EF92440FB1}"/>
                  </a:ext>
                </a:extLst>
              </p:cNvPr>
              <p:cNvSpPr/>
              <p:nvPr/>
            </p:nvSpPr>
            <p:spPr>
              <a:xfrm>
                <a:off x="838200" y="1849331"/>
                <a:ext cx="10515600" cy="2126547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The prediction sets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={</m:t>
                    </m:r>
                    <m:acc>
                      <m:accPr>
                        <m:chr m:val="̂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̂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satisfy group conditional coverage with respect to a set of groups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if for every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g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e>
                            <m:lim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|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]=0.95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DFF54D85-B5EF-2E06-308F-54EF92440F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49331"/>
                <a:ext cx="10515600" cy="2126547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6857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71BED-59AA-4D54-8B53-6C3D3F326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Distributional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43979-42B5-470C-9A3A-4CB78914D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Standard Assumption for Conformal Prediction:</a:t>
            </a:r>
          </a:p>
          <a:p>
            <a:pPr lvl="1"/>
            <a:r>
              <a:rPr lang="en-US" dirty="0"/>
              <a:t>Exchangeability (e.g. </a:t>
            </a:r>
            <a:r>
              <a:rPr lang="en-US" dirty="0" err="1"/>
              <a:t>iid</a:t>
            </a:r>
            <a:r>
              <a:rPr lang="en-US" dirty="0"/>
              <a:t> data): The future must look like the past. </a:t>
            </a:r>
          </a:p>
          <a:p>
            <a:r>
              <a:rPr lang="en-US" dirty="0"/>
              <a:t>But this is often violated: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63DA4B-F96A-4428-B31B-DECB4533A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155" y="3279936"/>
            <a:ext cx="5021844" cy="357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70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71BED-59AA-4D54-8B53-6C3D3F326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Distributional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43979-42B5-470C-9A3A-4CB78914D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will see how much we can do with </a:t>
            </a:r>
            <a:r>
              <a:rPr lang="en-US" i="1" dirty="0"/>
              <a:t>no</a:t>
            </a:r>
            <a:r>
              <a:rPr lang="en-US" dirty="0"/>
              <a:t> assumptions on the data generating process: data arrives sequentially, selected by an adversary. </a:t>
            </a:r>
          </a:p>
          <a:p>
            <a:r>
              <a:rPr lang="en-US" dirty="0"/>
              <a:t>It will turn out we can do quite a lot --- close connections with game theory and the minimax theorem.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1E57B3-9E61-2391-6619-11388D4AE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3805" y="144484"/>
            <a:ext cx="1436594" cy="143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24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DB19-B659-6C23-2F70-41AD2F43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(Rough) Roadmap</a:t>
            </a:r>
          </a:p>
        </p:txBody>
      </p:sp>
      <p:pic>
        <p:nvPicPr>
          <p:cNvPr id="5" name="Content Placeholder 4" descr="A path through a forest&#10;&#10;Description automatically generated">
            <a:extLst>
              <a:ext uri="{FF2B5EF4-FFF2-40B4-BE49-F238E27FC236}">
                <a16:creationId xmlns:a16="http://schemas.microsoft.com/office/drawing/2014/main" id="{D5E5ED52-0FEC-3A57-32D9-055341011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801" y="155851"/>
            <a:ext cx="1877495" cy="1877495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4A26D9-5865-E634-DCB5-62E8544449B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Simple Marginal Guarantees</a:t>
            </a:r>
          </a:p>
          <a:p>
            <a:pPr lvl="1"/>
            <a:r>
              <a:rPr lang="en-US" dirty="0"/>
              <a:t>Marginal Mean Consistency improves squared error</a:t>
            </a:r>
          </a:p>
          <a:p>
            <a:pPr lvl="1"/>
            <a:r>
              <a:rPr lang="en-US" dirty="0"/>
              <a:t>Marginal Quantile </a:t>
            </a:r>
            <a:r>
              <a:rPr lang="en-US" dirty="0" err="1"/>
              <a:t>Consitency</a:t>
            </a:r>
            <a:r>
              <a:rPr lang="en-US" dirty="0"/>
              <a:t> improves pinball loss</a:t>
            </a:r>
          </a:p>
          <a:p>
            <a:pPr lvl="1"/>
            <a:r>
              <a:rPr lang="en-US" dirty="0"/>
              <a:t>Marginal Quantile Consistency is already useful for conformal prediction.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47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DB19-B659-6C23-2F70-41AD2F43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(Rough) Roadmap</a:t>
            </a:r>
          </a:p>
        </p:txBody>
      </p:sp>
      <p:pic>
        <p:nvPicPr>
          <p:cNvPr id="5" name="Content Placeholder 4" descr="A path through a forest&#10;&#10;Description automatically generated">
            <a:extLst>
              <a:ext uri="{FF2B5EF4-FFF2-40B4-BE49-F238E27FC236}">
                <a16:creationId xmlns:a16="http://schemas.microsoft.com/office/drawing/2014/main" id="{D5E5ED52-0FEC-3A57-32D9-055341011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801" y="155851"/>
            <a:ext cx="1877495" cy="1877495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4A26D9-5865-E634-DCB5-62E8544449B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From marginal guarantees to calibration</a:t>
            </a:r>
          </a:p>
          <a:p>
            <a:pPr lvl="1"/>
            <a:r>
              <a:rPr lang="en-US" dirty="0"/>
              <a:t>Mean calibration: Marginal mean consistency conditional on mean prediction.</a:t>
            </a:r>
          </a:p>
          <a:p>
            <a:pPr lvl="1"/>
            <a:r>
              <a:rPr lang="en-US" dirty="0"/>
              <a:t>Quantile calibration: Marginal quantile consistency conditional on quantile prediction</a:t>
            </a:r>
          </a:p>
          <a:p>
            <a:r>
              <a:rPr lang="en-US" dirty="0"/>
              <a:t>Why calibration?</a:t>
            </a:r>
          </a:p>
          <a:p>
            <a:pPr lvl="1"/>
            <a:r>
              <a:rPr lang="en-US" dirty="0"/>
              <a:t>A decision-theoretic interpretation as “trustworthiness”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68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DB19-B659-6C23-2F70-41AD2F43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(Rough) Roadmap</a:t>
            </a:r>
          </a:p>
        </p:txBody>
      </p:sp>
      <p:pic>
        <p:nvPicPr>
          <p:cNvPr id="5" name="Content Placeholder 4" descr="A path through a forest&#10;&#10;Description automatically generated">
            <a:extLst>
              <a:ext uri="{FF2B5EF4-FFF2-40B4-BE49-F238E27FC236}">
                <a16:creationId xmlns:a16="http://schemas.microsoft.com/office/drawing/2014/main" id="{D5E5ED52-0FEC-3A57-32D9-055341011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801" y="155851"/>
            <a:ext cx="1877495" cy="1877495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4A26D9-5865-E634-DCB5-62E8544449B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Adding more conditioning events.</a:t>
            </a:r>
          </a:p>
          <a:p>
            <a:pPr lvl="1"/>
            <a:r>
              <a:rPr lang="en-US" dirty="0"/>
              <a:t>Group Conditional Mean Calibration </a:t>
            </a:r>
          </a:p>
          <a:p>
            <a:pPr lvl="2"/>
            <a:r>
              <a:rPr lang="en-US" dirty="0"/>
              <a:t>(Gradient Descent on Squared Loss)</a:t>
            </a:r>
          </a:p>
          <a:p>
            <a:pPr lvl="1"/>
            <a:r>
              <a:rPr lang="en-US" dirty="0"/>
              <a:t>Group Conditional Quantile Calibration</a:t>
            </a:r>
          </a:p>
          <a:p>
            <a:pPr lvl="2"/>
            <a:r>
              <a:rPr lang="en-US" dirty="0"/>
              <a:t>(Gradient Descent on Pinball Loss)</a:t>
            </a:r>
          </a:p>
          <a:p>
            <a:pPr lvl="1"/>
            <a:r>
              <a:rPr lang="en-US" dirty="0"/>
              <a:t>Decision Calibration and (Swap) Regret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04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DB19-B659-6C23-2F70-41AD2F43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(Rough) Roadmap</a:t>
            </a:r>
          </a:p>
        </p:txBody>
      </p:sp>
      <p:pic>
        <p:nvPicPr>
          <p:cNvPr id="5" name="Content Placeholder 4" descr="A path through a forest&#10;&#10;Description automatically generated">
            <a:extLst>
              <a:ext uri="{FF2B5EF4-FFF2-40B4-BE49-F238E27FC236}">
                <a16:creationId xmlns:a16="http://schemas.microsoft.com/office/drawing/2014/main" id="{D5E5ED52-0FEC-3A57-32D9-055341011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801" y="155851"/>
            <a:ext cx="1877495" cy="1877495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4A26D9-5865-E634-DCB5-62E8544449B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Interlude! Zero Sum Games and the Minimax Theorem</a:t>
            </a:r>
          </a:p>
          <a:p>
            <a:pPr lvl="1"/>
            <a:r>
              <a:rPr lang="en-US" dirty="0"/>
              <a:t>Intro to Zero Sum Games</a:t>
            </a:r>
          </a:p>
          <a:p>
            <a:pPr lvl="1"/>
            <a:r>
              <a:rPr lang="en-US" dirty="0"/>
              <a:t>Proving the Minimax Theorem via Sequential Decision Making</a:t>
            </a:r>
          </a:p>
          <a:p>
            <a:pPr lvl="1"/>
            <a:r>
              <a:rPr lang="en-US" dirty="0"/>
              <a:t>Computing Minimax Strategies via Sequential Decision Making</a:t>
            </a:r>
          </a:p>
          <a:p>
            <a:r>
              <a:rPr lang="en-US" dirty="0"/>
              <a:t>Application of the Minimax Theorem: Passing any empirical test in an adversarial environment. </a:t>
            </a:r>
          </a:p>
          <a:p>
            <a:pPr lvl="1"/>
            <a:r>
              <a:rPr lang="en-US" dirty="0"/>
              <a:t>Existential proof of sequential calibration algorithms with guarantees against adversaries --- and much more.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86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DB19-B659-6C23-2F70-41AD2F43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(Rough) Roadmap</a:t>
            </a:r>
          </a:p>
        </p:txBody>
      </p:sp>
      <p:pic>
        <p:nvPicPr>
          <p:cNvPr id="5" name="Content Placeholder 4" descr="A path through a forest&#10;&#10;Description automatically generated">
            <a:extLst>
              <a:ext uri="{FF2B5EF4-FFF2-40B4-BE49-F238E27FC236}">
                <a16:creationId xmlns:a16="http://schemas.microsoft.com/office/drawing/2014/main" id="{D5E5ED52-0FEC-3A57-32D9-055341011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801" y="155851"/>
            <a:ext cx="1877495" cy="1877495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4A26D9-5865-E634-DCB5-62E8544449B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Multiobjective</a:t>
            </a:r>
            <a:r>
              <a:rPr lang="en-US" dirty="0"/>
              <a:t> Sequential Learning:</a:t>
            </a:r>
          </a:p>
          <a:p>
            <a:pPr lvl="1"/>
            <a:r>
              <a:rPr lang="en-US" dirty="0"/>
              <a:t>A General Game Theoretic Framework for </a:t>
            </a:r>
            <a:r>
              <a:rPr lang="en-US" dirty="0" err="1"/>
              <a:t>Multiobjective</a:t>
            </a:r>
            <a:r>
              <a:rPr lang="en-US" dirty="0"/>
              <a:t> Learning</a:t>
            </a:r>
          </a:p>
          <a:p>
            <a:pPr lvl="1"/>
            <a:r>
              <a:rPr lang="en-US" dirty="0"/>
              <a:t>Efficiently Controlling Regret Across Multiple Subsequences</a:t>
            </a:r>
          </a:p>
          <a:p>
            <a:pPr lvl="1"/>
            <a:r>
              <a:rPr lang="en-US" dirty="0"/>
              <a:t>Efficiently Making (Multi)calibrated Predictions Against an Adversary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8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DB19-B659-6C23-2F70-41AD2F43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(Rough) Roadmap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4A26D9-5865-E634-DCB5-62E8544449B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Some Applications:</a:t>
            </a:r>
          </a:p>
          <a:p>
            <a:pPr lvl="1"/>
            <a:r>
              <a:rPr lang="en-US" dirty="0"/>
              <a:t>Predicting for many loss functions (“</a:t>
            </a:r>
            <a:r>
              <a:rPr lang="en-US" dirty="0" err="1"/>
              <a:t>Omniprediction</a:t>
            </a:r>
            <a:r>
              <a:rPr lang="en-US" dirty="0"/>
              <a:t>”)</a:t>
            </a:r>
          </a:p>
          <a:p>
            <a:pPr lvl="1"/>
            <a:r>
              <a:rPr lang="en-US" dirty="0"/>
              <a:t>Accuracy under distribution shift (“Universal Adaptability”)</a:t>
            </a:r>
          </a:p>
          <a:p>
            <a:pPr lvl="1"/>
            <a:r>
              <a:rPr lang="en-US" dirty="0" err="1"/>
              <a:t>Ensembling</a:t>
            </a:r>
            <a:r>
              <a:rPr lang="en-US" dirty="0"/>
              <a:t> and Agreement</a:t>
            </a:r>
          </a:p>
          <a:p>
            <a:pPr lvl="2"/>
            <a:r>
              <a:rPr lang="en-US" dirty="0"/>
              <a:t>Resolving the “Reference Class Problem at Scale”</a:t>
            </a:r>
          </a:p>
          <a:p>
            <a:pPr lvl="2"/>
            <a:r>
              <a:rPr lang="en-US" dirty="0"/>
              <a:t>Generalizations of </a:t>
            </a:r>
            <a:r>
              <a:rPr lang="en-US" dirty="0" err="1"/>
              <a:t>Aumann’s</a:t>
            </a:r>
            <a:r>
              <a:rPr lang="en-US" dirty="0"/>
              <a:t> Agreement Theorem</a:t>
            </a:r>
          </a:p>
          <a:p>
            <a:pPr lvl="1"/>
            <a:r>
              <a:rPr lang="en-US" dirty="0"/>
              <a:t>Boosting for Squared Error Regression</a:t>
            </a:r>
          </a:p>
          <a:p>
            <a:pPr lvl="1"/>
            <a:r>
              <a:rPr lang="en-US" dirty="0"/>
              <a:t>More?</a:t>
            </a:r>
          </a:p>
          <a:p>
            <a:pPr lvl="1"/>
            <a:endParaRPr lang="en-US" dirty="0"/>
          </a:p>
        </p:txBody>
      </p:sp>
      <p:pic>
        <p:nvPicPr>
          <p:cNvPr id="5" name="Content Placeholder 4" descr="A path through a forest&#10;&#10;Description automatically generated">
            <a:extLst>
              <a:ext uri="{FF2B5EF4-FFF2-40B4-BE49-F238E27FC236}">
                <a16:creationId xmlns:a16="http://schemas.microsoft.com/office/drawing/2014/main" id="{955CC08C-F61F-B8BC-6B1E-A01815C83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801" y="155851"/>
            <a:ext cx="1877495" cy="187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1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1DB26-A877-7140-D342-392E4AD1F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56900-C7CC-F477-BE55-DFD2D44EC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1424A93-B745-FBB5-0AAB-307EEDF447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15168"/>
              </p:ext>
            </p:extLst>
          </p:nvPr>
        </p:nvGraphicFramePr>
        <p:xfrm>
          <a:off x="3397250" y="719138"/>
          <a:ext cx="5395913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7176960" imgH="7205760" progId="PBrush">
                  <p:embed/>
                </p:oleObj>
              </mc:Choice>
              <mc:Fallback>
                <p:oleObj name="Bitmap Image" r:id="rId2" imgW="7176960" imgH="7205760" progId="PBrush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71424A93-B745-FBB5-0AAB-307EEDF447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397250" y="719138"/>
                        <a:ext cx="5395913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8810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10497</TotalTime>
  <Words>1812</Words>
  <Application>Microsoft Office PowerPoint</Application>
  <PresentationFormat>Widescreen</PresentationFormat>
  <Paragraphs>178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Office Theme</vt:lpstr>
      <vt:lpstr>Bitmap Image</vt:lpstr>
      <vt:lpstr>CIS 6200 Learning with Conditional Guarantees</vt:lpstr>
      <vt:lpstr>Welcome! (Organizational Basics)</vt:lpstr>
      <vt:lpstr>Welcome! (Organizational Basics)</vt:lpstr>
      <vt:lpstr>Questions we will ask</vt:lpstr>
      <vt:lpstr>How can we make sense of probabilities?</vt:lpstr>
      <vt:lpstr>How can we make sense of probabilities?</vt:lpstr>
      <vt:lpstr>How can we make sense of probabilities?</vt:lpstr>
      <vt:lpstr>Individual Probabilities Pervade ML</vt:lpstr>
      <vt:lpstr>The measurement problem</vt:lpstr>
      <vt:lpstr>Can’t even distinguish a randomized from a deterministic world. </vt:lpstr>
      <vt:lpstr>Calibration: Level-0 Consistency</vt:lpstr>
      <vt:lpstr>Multicalibration: More Consistency Constraints</vt:lpstr>
      <vt:lpstr>Beyond Means</vt:lpstr>
      <vt:lpstr>Prediction Sets</vt:lpstr>
      <vt:lpstr>Conformal Prediction [Shafer, Vovk]</vt:lpstr>
      <vt:lpstr>What’s wrong with marginal guarantees?</vt:lpstr>
      <vt:lpstr>What’s wrong with marginal guarantees?</vt:lpstr>
      <vt:lpstr>Marginal Guarantees.</vt:lpstr>
      <vt:lpstr>Marginal Guarantees.</vt:lpstr>
      <vt:lpstr>Multicalibrated quantile estimation can give:</vt:lpstr>
      <vt:lpstr>Distributional Assumptions</vt:lpstr>
      <vt:lpstr>Distributional Assumptions</vt:lpstr>
      <vt:lpstr>A (Rough) Roadmap</vt:lpstr>
      <vt:lpstr>A (Rough) Roadmap</vt:lpstr>
      <vt:lpstr>A (Rough) Roadmap</vt:lpstr>
      <vt:lpstr>A (Rough) Roadmap</vt:lpstr>
      <vt:lpstr>A (Rough) Roadmap</vt:lpstr>
      <vt:lpstr>A (Rough) Roadmap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 6200 Learning in Games</dc:title>
  <dc:creator>Roth, Aaron L</dc:creator>
  <cp:lastModifiedBy>Roth, Aaron L</cp:lastModifiedBy>
  <cp:revision>20</cp:revision>
  <dcterms:created xsi:type="dcterms:W3CDTF">2023-08-28T18:02:39Z</dcterms:created>
  <dcterms:modified xsi:type="dcterms:W3CDTF">2024-08-27T01:56:00Z</dcterms:modified>
</cp:coreProperties>
</file>